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342" r:id="rId2"/>
    <p:sldId id="343" r:id="rId3"/>
    <p:sldId id="339" r:id="rId4"/>
    <p:sldId id="379" r:id="rId5"/>
    <p:sldId id="361" r:id="rId6"/>
    <p:sldId id="378" r:id="rId7"/>
    <p:sldId id="387" r:id="rId8"/>
    <p:sldId id="358" r:id="rId9"/>
    <p:sldId id="380" r:id="rId10"/>
    <p:sldId id="340" r:id="rId11"/>
    <p:sldId id="360" r:id="rId12"/>
    <p:sldId id="384" r:id="rId13"/>
    <p:sldId id="362" r:id="rId14"/>
    <p:sldId id="383" r:id="rId15"/>
    <p:sldId id="372" r:id="rId16"/>
    <p:sldId id="356" r:id="rId17"/>
    <p:sldId id="370" r:id="rId18"/>
    <p:sldId id="363" r:id="rId19"/>
    <p:sldId id="382" r:id="rId20"/>
    <p:sldId id="381" r:id="rId21"/>
    <p:sldId id="364" r:id="rId22"/>
    <p:sldId id="374" r:id="rId23"/>
    <p:sldId id="376" r:id="rId24"/>
    <p:sldId id="385" r:id="rId25"/>
    <p:sldId id="375" r:id="rId26"/>
    <p:sldId id="355" r:id="rId27"/>
    <p:sldId id="377" r:id="rId28"/>
    <p:sldId id="369" r:id="rId29"/>
    <p:sldId id="373" r:id="rId30"/>
    <p:sldId id="386" r:id="rId31"/>
    <p:sldId id="357" r:id="rId32"/>
    <p:sldId id="366" r:id="rId33"/>
    <p:sldId id="367" r:id="rId34"/>
    <p:sldId id="368" r:id="rId35"/>
    <p:sldId id="371" r:id="rId36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BF7"/>
    <a:srgbClr val="FBE5D6"/>
    <a:srgbClr val="FF0000"/>
    <a:srgbClr val="FF9966"/>
    <a:srgbClr val="FF0066"/>
    <a:srgbClr val="EDEDED"/>
    <a:srgbClr val="0000FF"/>
    <a:srgbClr val="F80308"/>
    <a:srgbClr val="144AEB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8" autoAdjust="0"/>
    <p:restoredTop sz="94635"/>
  </p:normalViewPr>
  <p:slideViewPr>
    <p:cSldViewPr snapToGrid="0">
      <p:cViewPr varScale="1">
        <p:scale>
          <a:sx n="110" d="100"/>
          <a:sy n="110" d="100"/>
        </p:scale>
        <p:origin x="1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AF9C2-E781-415F-AD58-ECBA12D10A34}" type="datetimeFigureOut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323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323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769A4-463D-4806-B8F3-2A520418A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75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jpeg>
</file>

<file path=ppt/media/image13.tiff>
</file>

<file path=ppt/media/image14.jpe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jpeg>
</file>

<file path=ppt/media/image22.jpg>
</file>

<file path=ppt/media/image23.png>
</file>

<file path=ppt/media/image24.JPG>
</file>

<file path=ppt/media/image25.jpe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94B03-ACCE-4F3B-8CA1-4A1F2158852F}" type="datetimeFigureOut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94EA2-04A5-451B-9A5D-344C9D8AF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5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AD7C-7ECF-48EA-AF04-5E4B11BBE3FA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716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FDC5-20BE-4068-9231-65BE560A8AAA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488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F35D-F588-4ECC-9A0F-05C2E4794B9E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500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  <a:lvl2pPr>
              <a:defRPr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38F9B-9D56-4B6A-B849-ABFC9D9CD529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086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BD68-9FA8-4224-A45F-2122F2D5B1DA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46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C821E-2046-4B9B-A770-D71373F53EFC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44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54263-25BA-4719-A9FF-4F211D3464C7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718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A525-C018-42B8-975E-961CB956D9F9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263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4C0F5-06ED-4044-A30B-00BDE88DFCB8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302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39165-C6EB-4106-AF8F-0C931B393587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542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29D98-5CAB-4515-AF38-F236B86C4C7D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55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12B1B-EA43-4C07-8238-6B2CF1392F6B}" type="datetime1">
              <a:rPr lang="ko-KR" altLang="en-US" smtClean="0"/>
              <a:t>2019. 4. 15.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75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en/language/functions/advanced-io/tone/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55309" y="1853248"/>
            <a:ext cx="7772400" cy="1639599"/>
          </a:xfrm>
        </p:spPr>
        <p:txBody>
          <a:bodyPr>
            <a:noAutofit/>
          </a:bodyPr>
          <a:lstStyle/>
          <a:p>
            <a:r>
              <a:rPr lang="ko-KR" altLang="en-US" dirty="0" err="1">
                <a:latin typeface="+mj-ea"/>
              </a:rPr>
              <a:t>사물인터넷</a:t>
            </a:r>
            <a:r>
              <a:rPr lang="en-US" altLang="ko-KR" dirty="0">
                <a:latin typeface="+mj-ea"/>
              </a:rPr>
              <a:t>(IoT) </a:t>
            </a:r>
            <a:br>
              <a:rPr lang="en-US" altLang="ko-KR" dirty="0">
                <a:latin typeface="+mj-ea"/>
              </a:rPr>
            </a:br>
            <a:r>
              <a:rPr lang="ko-KR" altLang="en-US" dirty="0">
                <a:latin typeface="+mj-ea"/>
              </a:rPr>
              <a:t>프로그래밍 기초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99781" y="4079875"/>
            <a:ext cx="6883456" cy="880052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7. </a:t>
            </a:r>
            <a:r>
              <a:rPr lang="ko-KR" altLang="en-US" dirty="0" err="1">
                <a:latin typeface="+mj-ea"/>
                <a:ea typeface="+mj-ea"/>
              </a:rPr>
              <a:t>피에조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ko-KR" altLang="en-US" dirty="0" err="1">
                <a:latin typeface="+mj-ea"/>
                <a:ea typeface="+mj-ea"/>
              </a:rPr>
              <a:t>부저</a:t>
            </a:r>
            <a:r>
              <a:rPr lang="ko-KR" altLang="en-US" dirty="0">
                <a:latin typeface="+mj-ea"/>
                <a:ea typeface="+mj-ea"/>
              </a:rPr>
              <a:t> 원리 및 응용</a:t>
            </a:r>
          </a:p>
        </p:txBody>
      </p:sp>
    </p:spTree>
    <p:extLst>
      <p:ext uri="{BB962C8B-B14F-4D97-AF65-F5344CB8AC3E}">
        <p14:creationId xmlns:p14="http://schemas.microsoft.com/office/powerpoint/2010/main" val="639697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30029" y="240067"/>
            <a:ext cx="7886700" cy="696818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b="1" dirty="0">
                <a:latin typeface="+mj-ea"/>
              </a:rPr>
              <a:t>실습 </a:t>
            </a:r>
            <a:r>
              <a:rPr lang="en-US" altLang="ko-KR" sz="3600" b="1" dirty="0">
                <a:latin typeface="+mj-ea"/>
              </a:rPr>
              <a:t>1: </a:t>
            </a:r>
            <a:r>
              <a:rPr lang="ko-KR" altLang="en-US" sz="3600" b="1" dirty="0">
                <a:latin typeface="+mj-ea"/>
              </a:rPr>
              <a:t>음악 연주하기</a:t>
            </a:r>
            <a:endParaRPr lang="en-US" altLang="ko-KR" sz="3600" b="1" dirty="0">
              <a:latin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711" y="936885"/>
            <a:ext cx="641874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준비물</a:t>
            </a:r>
            <a:endParaRPr lang="en-US" altLang="ko-KR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UNO ,  </a:t>
            </a:r>
            <a:r>
              <a:rPr lang="ko-KR" altLang="en-US" dirty="0" err="1"/>
              <a:t>피에조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r>
              <a:rPr lang="en-US" altLang="ko-KR" dirty="0"/>
              <a:t>, </a:t>
            </a:r>
            <a:r>
              <a:rPr lang="ko-KR" altLang="en-US" dirty="0" err="1"/>
              <a:t>브레드</a:t>
            </a:r>
            <a:r>
              <a:rPr lang="ko-KR" altLang="en-US" dirty="0"/>
              <a:t> 보드</a:t>
            </a:r>
            <a:r>
              <a:rPr lang="en-US" altLang="ko-KR" dirty="0"/>
              <a:t>, </a:t>
            </a:r>
            <a:r>
              <a:rPr lang="ko-KR" altLang="en-US" dirty="0"/>
              <a:t>점퍼 케이블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Fritzing</a:t>
            </a:r>
            <a:endParaRPr lang="ko-KR" altLang="en-US" sz="2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44" y="2603432"/>
            <a:ext cx="5059591" cy="354394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A629B7E-13F9-2146-90FA-4E217BD07C8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" r="323" b="8759"/>
          <a:stretch/>
        </p:blipFill>
        <p:spPr>
          <a:xfrm>
            <a:off x="5597236" y="2683300"/>
            <a:ext cx="3317920" cy="327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86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96817" y="625526"/>
            <a:ext cx="8061045" cy="6155531"/>
          </a:xfrm>
          <a:prstGeom prst="rect">
            <a:avLst/>
          </a:prstGeom>
          <a:solidFill>
            <a:schemeClr val="accent4">
              <a:lumMod val="20000"/>
              <a:lumOff val="8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C 262 //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도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D 294 // </a:t>
            </a:r>
            <a:r>
              <a:rPr lang="ko-KR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레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E 330 //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미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F 349 //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파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G 392 //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솔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A 440 //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라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B 494 //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시 </a:t>
            </a:r>
          </a:p>
          <a:p>
            <a:endParaRPr lang="ko-KR" altLang="en-US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8; // </a:t>
            </a:r>
            <a:r>
              <a:rPr lang="ko-KR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부저의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극을 보드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번에 연결 </a:t>
            </a:r>
          </a:p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tempo = 200; // duration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옵션 값 설정 </a:t>
            </a:r>
          </a:p>
          <a:p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notes[25] = { G, G, A, A, G, G, E, G, G, E, E, D,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G, G, A, A, G, G, E, G, E, D, E, C }; </a:t>
            </a:r>
          </a:p>
          <a:p>
            <a:endParaRPr lang="en-US" altLang="ko-KR" sz="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pinMode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OUTPUT);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altLang="ko-KR" sz="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void loop() {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for 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&lt; 12;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tone 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notes[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], tempo);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delay (300);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}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delay(100); //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멜로디 중간에 짧게 멈추는 용도 </a:t>
            </a:r>
          </a:p>
          <a:p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12;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&lt; 25;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tone 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notes[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], tempo);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delay(300);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} </a:t>
            </a:r>
          </a:p>
          <a:p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ko-KR" altLang="en-US" dirty="0"/>
              <a:t>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E5DDBA-DA58-E54E-B190-1A450BC16CA3}"/>
              </a:ext>
            </a:extLst>
          </p:cNvPr>
          <p:cNvSpPr txBox="1"/>
          <p:nvPr/>
        </p:nvSpPr>
        <p:spPr>
          <a:xfrm>
            <a:off x="596817" y="163861"/>
            <a:ext cx="2560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스케치 </a:t>
            </a:r>
            <a:r>
              <a:rPr lang="en-US" altLang="ko-KR" sz="2400" dirty="0"/>
              <a:t>:</a:t>
            </a:r>
            <a:r>
              <a:rPr lang="ko-KR" altLang="en-US" sz="2400" dirty="0"/>
              <a:t> </a:t>
            </a:r>
            <a:r>
              <a:rPr lang="en-US" altLang="ko-KR" sz="2400" dirty="0"/>
              <a:t>01-1</a:t>
            </a:r>
          </a:p>
        </p:txBody>
      </p:sp>
    </p:spTree>
    <p:extLst>
      <p:ext uri="{BB962C8B-B14F-4D97-AF65-F5344CB8AC3E}">
        <p14:creationId xmlns:p14="http://schemas.microsoft.com/office/powerpoint/2010/main" val="2794283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73A33E2-D227-394A-A72D-B2216EF3C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9B563340-00C9-994A-8609-6451563646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" b="1991"/>
          <a:stretch/>
        </p:blipFill>
        <p:spPr>
          <a:xfrm>
            <a:off x="856891" y="197918"/>
            <a:ext cx="6974574" cy="634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86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28650" y="610136"/>
            <a:ext cx="7994355" cy="6247864"/>
          </a:xfrm>
          <a:prstGeom prst="rect">
            <a:avLst/>
          </a:prstGeom>
          <a:solidFill>
            <a:schemeClr val="accent4">
              <a:lumMod val="20000"/>
              <a:lumOff val="8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pitches.h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endParaRPr lang="ko-KR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ko-KR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학교종이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ko-KR" alt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땡땡땡의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음을 나타내는 배열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melody[] = {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은 음이 없음</a:t>
            </a: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NOTE_G4, NOTE_G4, NOTE_A5, NOTE_A5,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NOTE_G4, NOTE_G4, NOTE_E4, 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NOTE_G4, NOTE_G4, NOTE_E4, NOTE_E4, NOTE_D4,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0,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NOTE_G4, NOTE_G4, NOTE_A5, NOTE_A5,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NOTE_G4, NOTE_G4, NOTE_E4,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NOTE_G4, NOTE_E4, NOTE_D4, NOTE_E4, NOTE_C4,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0  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음 길이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박자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를 나타내는 배열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noteDurations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[] = {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1,1,1,1,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1,1,2,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1,1,1,1,3,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1,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1,1,1,1,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1,1,2,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1,1,1,1,3,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1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9C0F34-08FD-0C40-90FC-B46B0907666E}"/>
              </a:ext>
            </a:extLst>
          </p:cNvPr>
          <p:cNvSpPr txBox="1"/>
          <p:nvPr/>
        </p:nvSpPr>
        <p:spPr>
          <a:xfrm>
            <a:off x="596816" y="123111"/>
            <a:ext cx="5861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01-2</a:t>
            </a:r>
            <a:r>
              <a:rPr lang="ko-KR" altLang="en-US" sz="2400" dirty="0"/>
              <a:t> </a:t>
            </a:r>
            <a:r>
              <a:rPr lang="en-US" altLang="ko-KR" sz="2400" dirty="0"/>
              <a:t>:</a:t>
            </a:r>
            <a:r>
              <a:rPr lang="ko-KR" altLang="en-US" sz="2400" dirty="0"/>
              <a:t> </a:t>
            </a:r>
            <a:r>
              <a:rPr lang="en-US" altLang="ko-KR" sz="2400" dirty="0" err="1"/>
              <a:t>pitches.h</a:t>
            </a:r>
            <a:r>
              <a:rPr lang="en-US" altLang="ko-KR" sz="2400" dirty="0"/>
              <a:t> </a:t>
            </a:r>
            <a:r>
              <a:rPr lang="ko-KR" altLang="en-US" sz="2400" dirty="0"/>
              <a:t>파일</a:t>
            </a:r>
            <a:r>
              <a:rPr lang="en-US" altLang="ko-KR" sz="2400" dirty="0"/>
              <a:t>,</a:t>
            </a:r>
            <a:r>
              <a:rPr lang="ko-KR" altLang="en-US" sz="2400" dirty="0"/>
              <a:t> </a:t>
            </a:r>
            <a:r>
              <a:rPr lang="ko-KR" altLang="en-US" sz="2400" dirty="0" err="1"/>
              <a:t>음길이</a:t>
            </a:r>
            <a:r>
              <a:rPr lang="en-US" altLang="ko-KR" sz="2400" dirty="0"/>
              <a:t>(</a:t>
            </a:r>
            <a:r>
              <a:rPr lang="ko-KR" altLang="en-US" sz="2400" dirty="0"/>
              <a:t>박자</a:t>
            </a:r>
            <a:r>
              <a:rPr lang="en-US" altLang="ko-KR" sz="2400" dirty="0"/>
              <a:t>)</a:t>
            </a:r>
            <a:r>
              <a:rPr lang="ko-KR" altLang="en-US" sz="2400" dirty="0"/>
              <a:t>  사용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048850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449060-EB1E-1A41-A021-78C0A5B30006}"/>
              </a:ext>
            </a:extLst>
          </p:cNvPr>
          <p:cNvSpPr txBox="1"/>
          <p:nvPr/>
        </p:nvSpPr>
        <p:spPr>
          <a:xfrm>
            <a:off x="697209" y="593902"/>
            <a:ext cx="7818141" cy="5447645"/>
          </a:xfrm>
          <a:prstGeom prst="rect">
            <a:avLst/>
          </a:prstGeom>
          <a:solidFill>
            <a:schemeClr val="accent4">
              <a:lumMod val="20000"/>
              <a:lumOff val="8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endParaRPr lang="en-US" altLang="ko-KR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setup() 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함수에서 실행되므로 한번만 실행이 됨</a:t>
            </a: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for 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thisNote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thisNote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&lt; 26;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thisNote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// 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박자 계산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(4/1, 4/2, 4/3)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noteDuration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250 *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noteDurations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thisNote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tone(8, melody[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thisNote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noteDuration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// </a:t>
            </a:r>
            <a:r>
              <a:rPr lang="ko-KR" alt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피에조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스피커에서 소리가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나는 것을 유지하기 위해 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delay 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시간</a:t>
            </a:r>
          </a:p>
          <a:p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pauseBetweenNotes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noteDuration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* 1.30;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delay(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pauseBetweenNotes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// </a:t>
            </a:r>
            <a:r>
              <a:rPr lang="ko-KR" alt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피에조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스피커의 소리를 끈다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noTone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(8);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void loop() {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endParaRPr lang="en-US" altLang="ko-KR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48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F5F337A-E249-B04C-B20A-76908EB1CC8D}"/>
              </a:ext>
            </a:extLst>
          </p:cNvPr>
          <p:cNvSpPr/>
          <p:nvPr/>
        </p:nvSpPr>
        <p:spPr>
          <a:xfrm>
            <a:off x="778115" y="379202"/>
            <a:ext cx="1088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실행</a:t>
            </a:r>
            <a:endParaRPr lang="en-US" altLang="ko-KR" sz="2400" dirty="0"/>
          </a:p>
        </p:txBody>
      </p:sp>
      <p:pic>
        <p:nvPicPr>
          <p:cNvPr id="6" name="그림 5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77C72129-A2F6-6A4E-918E-0705B8B4E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02" y="991485"/>
            <a:ext cx="7153154" cy="536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810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30029" y="240066"/>
            <a:ext cx="7873213" cy="107936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>
                <a:latin typeface="+mj-ea"/>
              </a:rPr>
              <a:t>실습 </a:t>
            </a:r>
            <a:r>
              <a:rPr lang="en-US" altLang="ko-KR" sz="3500" b="1" dirty="0">
                <a:latin typeface="+mj-ea"/>
              </a:rPr>
              <a:t>2: </a:t>
            </a:r>
            <a:r>
              <a:rPr lang="ko-KR" altLang="en-US" sz="3500" b="1" dirty="0">
                <a:latin typeface="+mj-ea"/>
              </a:rPr>
              <a:t>가변 저항으로 </a:t>
            </a:r>
            <a:r>
              <a:rPr lang="ko-KR" altLang="en-US" sz="3500" b="1" dirty="0" err="1">
                <a:latin typeface="+mj-ea"/>
              </a:rPr>
              <a:t>피에조</a:t>
            </a:r>
            <a:r>
              <a:rPr lang="ko-KR" altLang="en-US" sz="3500" b="1" dirty="0">
                <a:latin typeface="+mj-ea"/>
              </a:rPr>
              <a:t> </a:t>
            </a:r>
            <a:r>
              <a:rPr lang="ko-KR" altLang="en-US" sz="3500" b="1" dirty="0" err="1">
                <a:latin typeface="+mj-ea"/>
              </a:rPr>
              <a:t>부저</a:t>
            </a:r>
            <a:r>
              <a:rPr lang="ko-KR" altLang="en-US" sz="3500" b="1" dirty="0">
                <a:latin typeface="+mj-ea"/>
              </a:rPr>
              <a:t>       </a:t>
            </a:r>
            <a:endParaRPr lang="en-US" altLang="ko-KR" sz="3500" b="1" dirty="0">
              <a:latin typeface="+mj-ea"/>
            </a:endParaRPr>
          </a:p>
          <a:p>
            <a:r>
              <a:rPr lang="en-US" altLang="ko-KR" sz="3500" b="1" dirty="0">
                <a:latin typeface="+mj-ea"/>
              </a:rPr>
              <a:t>         </a:t>
            </a:r>
            <a:r>
              <a:rPr lang="ko-KR" altLang="en-US" sz="3500" b="1" dirty="0">
                <a:latin typeface="+mj-ea"/>
              </a:rPr>
              <a:t> 주파수</a:t>
            </a:r>
            <a:r>
              <a:rPr lang="en-US" altLang="ko-KR" sz="3500" b="1" dirty="0">
                <a:latin typeface="+mj-ea"/>
              </a:rPr>
              <a:t>(</a:t>
            </a:r>
            <a:r>
              <a:rPr lang="ko-KR" altLang="en-US" sz="3500" b="1" dirty="0">
                <a:latin typeface="+mj-ea"/>
              </a:rPr>
              <a:t>음</a:t>
            </a:r>
            <a:r>
              <a:rPr lang="en-US" altLang="ko-KR" sz="3500" b="1" dirty="0">
                <a:latin typeface="+mj-ea"/>
              </a:rPr>
              <a:t>) </a:t>
            </a:r>
            <a:r>
              <a:rPr lang="ko-KR" altLang="en-US" sz="3500" b="1" dirty="0">
                <a:latin typeface="+mj-ea"/>
              </a:rPr>
              <a:t>조절하기 </a:t>
            </a:r>
            <a:endParaRPr lang="en-US" altLang="ko-KR" sz="35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A6B525-D70F-3045-9A0A-3836FA4D7E52}"/>
              </a:ext>
            </a:extLst>
          </p:cNvPr>
          <p:cNvSpPr txBox="1"/>
          <p:nvPr/>
        </p:nvSpPr>
        <p:spPr>
          <a:xfrm>
            <a:off x="430029" y="1454271"/>
            <a:ext cx="85982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준비물</a:t>
            </a:r>
            <a:endParaRPr lang="en-US" altLang="ko-KR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UNO ,  </a:t>
            </a:r>
            <a:r>
              <a:rPr lang="ko-KR" altLang="en-US" dirty="0" err="1"/>
              <a:t>피에조</a:t>
            </a:r>
            <a:r>
              <a:rPr lang="ko-KR" altLang="en-US" dirty="0"/>
              <a:t> 스피커</a:t>
            </a:r>
            <a:r>
              <a:rPr lang="en-US" altLang="ko-KR" dirty="0"/>
              <a:t>, </a:t>
            </a:r>
            <a:r>
              <a:rPr lang="ko-KR" altLang="en-US" dirty="0"/>
              <a:t>가변 저항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브레드</a:t>
            </a:r>
            <a:r>
              <a:rPr lang="ko-KR" altLang="en-US" dirty="0"/>
              <a:t> 보드</a:t>
            </a:r>
            <a:r>
              <a:rPr lang="en-US" altLang="ko-KR" dirty="0"/>
              <a:t>, </a:t>
            </a:r>
            <a:r>
              <a:rPr lang="ko-KR" altLang="en-US" dirty="0"/>
              <a:t>점퍼 케이블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map() </a:t>
            </a:r>
            <a:r>
              <a:rPr lang="ko-KR" altLang="en-US" sz="2000" dirty="0"/>
              <a:t>함수를 사용하여 가변 저항의 값을 </a:t>
            </a:r>
            <a:r>
              <a:rPr lang="ko-KR" altLang="en-US" sz="2000" dirty="0" err="1"/>
              <a:t>피에조</a:t>
            </a:r>
            <a:r>
              <a:rPr lang="ko-KR" altLang="en-US" sz="2000" dirty="0"/>
              <a:t> </a:t>
            </a:r>
            <a:r>
              <a:rPr lang="ko-KR" altLang="en-US" sz="2000" dirty="0" err="1"/>
              <a:t>부저</a:t>
            </a:r>
            <a:r>
              <a:rPr lang="ko-KR" altLang="en-US" sz="2000" dirty="0"/>
              <a:t> 주파수로 변환한다</a:t>
            </a:r>
            <a:r>
              <a:rPr lang="en-US" altLang="ko-KR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시리얼 모니터로 가변 저항의 값이 변화 됨에 따라 </a:t>
            </a:r>
            <a:r>
              <a:rPr lang="ko-KR" altLang="en-US" dirty="0" err="1"/>
              <a:t>피에조</a:t>
            </a:r>
            <a:r>
              <a:rPr lang="ko-KR" altLang="en-US" dirty="0"/>
              <a:t>  주파수를 확인한다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DD77973-9C7C-784A-B6BE-C2DF0457D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456" y="3611562"/>
            <a:ext cx="5540194" cy="292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64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8215" y="135012"/>
            <a:ext cx="1486304" cy="5890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Fritzing</a:t>
            </a:r>
            <a:r>
              <a:rPr lang="ko-KR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ko-KR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7" b="854"/>
          <a:stretch/>
        </p:blipFill>
        <p:spPr>
          <a:xfrm>
            <a:off x="2495502" y="296831"/>
            <a:ext cx="4754880" cy="6264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313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4151" y="1166842"/>
            <a:ext cx="8075697" cy="4870564"/>
          </a:xfrm>
          <a:prstGeom prst="rect">
            <a:avLst/>
          </a:prstGeom>
          <a:solidFill>
            <a:schemeClr val="accent4">
              <a:lumMod val="20000"/>
              <a:lumOff val="8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endParaRPr lang="en-US" altLang="ko-KR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가변저항으로 음정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(pitch)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조절</a:t>
            </a: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7;</a:t>
            </a: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pinMode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OUTPUT);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Serial.begin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(9600);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loop() 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Serial.println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analogRead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(A0));</a:t>
            </a: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//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아날로그 출력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(0~1023)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을 음정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(0~3000)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으로 변환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pitch = map(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analogRead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(A0), 0, 1023, 0, 3000);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tone(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pitch, 50);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delay(300);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altLang="ko-KR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D3C27-B79E-E746-8506-C51BC0D8E19F}"/>
              </a:ext>
            </a:extLst>
          </p:cNvPr>
          <p:cNvSpPr txBox="1"/>
          <p:nvPr/>
        </p:nvSpPr>
        <p:spPr>
          <a:xfrm>
            <a:off x="534151" y="589761"/>
            <a:ext cx="2560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스케치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4159530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8215" y="135012"/>
            <a:ext cx="2425664" cy="8156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시리얼 모니터 확인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3D95D83F-B5E3-D64E-B36D-62E2B5C061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7" r="1895"/>
          <a:stretch/>
        </p:blipFill>
        <p:spPr>
          <a:xfrm>
            <a:off x="1952153" y="651827"/>
            <a:ext cx="5239694" cy="596709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84079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199" y="123078"/>
            <a:ext cx="7886700" cy="1058741"/>
          </a:xfrm>
        </p:spPr>
        <p:txBody>
          <a:bodyPr/>
          <a:lstStyle/>
          <a:p>
            <a:r>
              <a:rPr lang="ko-KR" altLang="en-US" b="1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34199" y="1285595"/>
            <a:ext cx="8417490" cy="525331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/>
              <a:t>피에조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r>
              <a:rPr lang="ko-KR" altLang="en-US" dirty="0"/>
              <a:t> 원리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실습 </a:t>
            </a:r>
            <a:r>
              <a:rPr lang="en-US" altLang="ko-KR" dirty="0"/>
              <a:t>1: </a:t>
            </a:r>
            <a:r>
              <a:rPr lang="ko-KR" altLang="en-US" dirty="0"/>
              <a:t>음악 연주 하기</a:t>
            </a:r>
            <a:r>
              <a:rPr lang="en-US" altLang="ko-KR" dirty="0"/>
              <a:t>(01-1,</a:t>
            </a:r>
            <a:r>
              <a:rPr lang="ko-KR" altLang="en-US" dirty="0"/>
              <a:t> </a:t>
            </a:r>
            <a:r>
              <a:rPr lang="en-US" altLang="ko-KR" dirty="0"/>
              <a:t>01-2)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실습 </a:t>
            </a:r>
            <a:r>
              <a:rPr lang="en-US" altLang="ko-KR" dirty="0"/>
              <a:t>2: </a:t>
            </a:r>
            <a:r>
              <a:rPr lang="ko-KR" altLang="en-US" dirty="0"/>
              <a:t>가변 저항으로 </a:t>
            </a:r>
            <a:r>
              <a:rPr lang="ko-KR" altLang="en-US" dirty="0" err="1"/>
              <a:t>피에조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r>
              <a:rPr lang="ko-KR" altLang="en-US" dirty="0"/>
              <a:t> 음 출력하기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실습 </a:t>
            </a:r>
            <a:r>
              <a:rPr lang="en-US" altLang="ko-KR" dirty="0"/>
              <a:t>3: </a:t>
            </a:r>
            <a:r>
              <a:rPr lang="ko-KR" altLang="en-US" dirty="0"/>
              <a:t>조도센서로 </a:t>
            </a:r>
            <a:r>
              <a:rPr lang="ko-KR" altLang="en-US" dirty="0" err="1"/>
              <a:t>피에조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r>
              <a:rPr lang="ko-KR" altLang="en-US" dirty="0"/>
              <a:t> 음 출력하기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실습 </a:t>
            </a:r>
            <a:r>
              <a:rPr lang="en-US" altLang="ko-KR" dirty="0"/>
              <a:t>4:</a:t>
            </a:r>
            <a:r>
              <a:rPr lang="ko-KR" altLang="en-US" dirty="0"/>
              <a:t> 푸시 버튼으로 </a:t>
            </a:r>
            <a:r>
              <a:rPr lang="ko-KR" altLang="en-US" dirty="0" err="1"/>
              <a:t>피에조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r>
              <a:rPr lang="ko-KR" altLang="en-US" dirty="0"/>
              <a:t> 음 출력하기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실습 </a:t>
            </a:r>
            <a:r>
              <a:rPr lang="en-US" altLang="ko-KR" dirty="0"/>
              <a:t>5: </a:t>
            </a:r>
            <a:r>
              <a:rPr lang="ko-KR" altLang="en-US" dirty="0"/>
              <a:t>미니 디지털 피아노 만들기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9647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907214" y="68278"/>
            <a:ext cx="5574120" cy="743215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F5F337A-E249-B04C-B20A-76908EB1CC8D}"/>
              </a:ext>
            </a:extLst>
          </p:cNvPr>
          <p:cNvSpPr/>
          <p:nvPr/>
        </p:nvSpPr>
        <p:spPr>
          <a:xfrm>
            <a:off x="778115" y="379202"/>
            <a:ext cx="1088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실행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542556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30029" y="240066"/>
            <a:ext cx="7873213" cy="107936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>
                <a:latin typeface="+mj-ea"/>
              </a:rPr>
              <a:t>실습 </a:t>
            </a:r>
            <a:r>
              <a:rPr lang="en-US" altLang="ko-KR" sz="3500" b="1" dirty="0">
                <a:latin typeface="+mj-ea"/>
              </a:rPr>
              <a:t>3: </a:t>
            </a:r>
            <a:r>
              <a:rPr lang="ko-KR" altLang="en-US" sz="3500" b="1" dirty="0">
                <a:latin typeface="+mj-ea"/>
              </a:rPr>
              <a:t>조도센서로 </a:t>
            </a:r>
            <a:r>
              <a:rPr lang="ko-KR" altLang="en-US" sz="3500" b="1" dirty="0" err="1">
                <a:latin typeface="+mj-ea"/>
              </a:rPr>
              <a:t>피에조</a:t>
            </a:r>
            <a:r>
              <a:rPr lang="ko-KR" altLang="en-US" sz="3500" b="1" dirty="0">
                <a:latin typeface="+mj-ea"/>
              </a:rPr>
              <a:t> </a:t>
            </a:r>
            <a:r>
              <a:rPr lang="ko-KR" altLang="en-US" sz="3500" b="1" dirty="0" err="1">
                <a:latin typeface="+mj-ea"/>
              </a:rPr>
              <a:t>부저</a:t>
            </a:r>
            <a:r>
              <a:rPr lang="ko-KR" altLang="en-US" sz="3500" b="1" dirty="0">
                <a:latin typeface="+mj-ea"/>
              </a:rPr>
              <a:t> </a:t>
            </a:r>
            <a:endParaRPr lang="en-US" altLang="ko-KR" sz="3500" b="1" dirty="0">
              <a:latin typeface="+mj-ea"/>
            </a:endParaRPr>
          </a:p>
          <a:p>
            <a:r>
              <a:rPr lang="en-US" altLang="ko-KR" sz="3500" b="1" dirty="0">
                <a:latin typeface="+mj-ea"/>
              </a:rPr>
              <a:t>          </a:t>
            </a:r>
            <a:r>
              <a:rPr lang="ko-KR" altLang="en-US" sz="3500" b="1" dirty="0">
                <a:latin typeface="+mj-ea"/>
              </a:rPr>
              <a:t>주파수</a:t>
            </a:r>
            <a:r>
              <a:rPr lang="en-US" altLang="ko-KR" sz="3500" b="1" dirty="0">
                <a:latin typeface="+mj-ea"/>
              </a:rPr>
              <a:t>(</a:t>
            </a:r>
            <a:r>
              <a:rPr lang="ko-KR" altLang="en-US" sz="3500" b="1" dirty="0">
                <a:latin typeface="+mj-ea"/>
              </a:rPr>
              <a:t>음</a:t>
            </a:r>
            <a:r>
              <a:rPr lang="en-US" altLang="ko-KR" sz="3500" b="1" dirty="0">
                <a:latin typeface="+mj-ea"/>
              </a:rPr>
              <a:t>)</a:t>
            </a:r>
            <a:r>
              <a:rPr lang="ko-KR" altLang="en-US" sz="3500" b="1" dirty="0">
                <a:latin typeface="+mj-ea"/>
              </a:rPr>
              <a:t> 조절하기 </a:t>
            </a:r>
            <a:endParaRPr lang="en-US" altLang="ko-KR" sz="3500" b="1" dirty="0">
              <a:latin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775DBC3-F7B2-0D4C-AEE3-61ED75061FF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14"/>
          <a:stretch/>
        </p:blipFill>
        <p:spPr>
          <a:xfrm>
            <a:off x="1742022" y="3314915"/>
            <a:ext cx="5943600" cy="33030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AE51CE-B659-614D-93E8-3F2B9DBC5834}"/>
              </a:ext>
            </a:extLst>
          </p:cNvPr>
          <p:cNvSpPr txBox="1"/>
          <p:nvPr/>
        </p:nvSpPr>
        <p:spPr>
          <a:xfrm>
            <a:off x="673293" y="1436731"/>
            <a:ext cx="8081058" cy="21082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준비물</a:t>
            </a:r>
            <a:endParaRPr lang="en-US" altLang="ko-KR" dirty="0"/>
          </a:p>
          <a:p>
            <a:r>
              <a:rPr lang="ko-KR" altLang="en-US" dirty="0"/>
              <a:t>     </a:t>
            </a: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UNO ,  </a:t>
            </a:r>
            <a:r>
              <a:rPr lang="ko-KR" altLang="en-US" dirty="0" err="1"/>
              <a:t>피에조</a:t>
            </a:r>
            <a:r>
              <a:rPr lang="ko-KR" altLang="en-US" dirty="0"/>
              <a:t> 스피커</a:t>
            </a:r>
            <a:r>
              <a:rPr lang="en-US" altLang="ko-KR" dirty="0"/>
              <a:t>, </a:t>
            </a:r>
            <a:r>
              <a:rPr lang="ko-KR" altLang="en-US" dirty="0"/>
              <a:t> </a:t>
            </a:r>
            <a:r>
              <a:rPr lang="ko-KR" altLang="en-US" dirty="0" err="1"/>
              <a:t>조도센서</a:t>
            </a:r>
            <a:r>
              <a:rPr lang="en-US" altLang="ko-KR" dirty="0"/>
              <a:t>,</a:t>
            </a:r>
            <a:r>
              <a:rPr lang="ko-KR" altLang="en-US" dirty="0"/>
              <a:t> 저항 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  <a:r>
              <a:rPr lang="en-US" altLang="ko-KR" dirty="0"/>
              <a:t>(10K), </a:t>
            </a:r>
          </a:p>
          <a:p>
            <a:r>
              <a:rPr lang="en-US" altLang="ko-KR" dirty="0"/>
              <a:t>     </a:t>
            </a:r>
            <a:r>
              <a:rPr lang="ko-KR" altLang="en-US" dirty="0" err="1"/>
              <a:t>브레드</a:t>
            </a:r>
            <a:r>
              <a:rPr lang="ko-KR" altLang="en-US" dirty="0"/>
              <a:t> 보드</a:t>
            </a:r>
            <a:r>
              <a:rPr lang="en-US" altLang="ko-KR" dirty="0"/>
              <a:t>, </a:t>
            </a:r>
            <a:r>
              <a:rPr lang="ko-KR" altLang="en-US" dirty="0"/>
              <a:t>점퍼 케이블</a:t>
            </a:r>
            <a:endParaRPr lang="en-US" altLang="ko-KR" dirty="0"/>
          </a:p>
          <a:p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map() </a:t>
            </a:r>
            <a:r>
              <a:rPr lang="ko-KR" altLang="en-US" dirty="0"/>
              <a:t>함수를 사용하여 조도 센서의 값을 </a:t>
            </a:r>
            <a:r>
              <a:rPr lang="ko-KR" altLang="en-US" dirty="0" err="1"/>
              <a:t>피에조</a:t>
            </a:r>
            <a:r>
              <a:rPr lang="ko-KR" altLang="en-US" dirty="0"/>
              <a:t> 스피커 주파수로 변환한다</a:t>
            </a:r>
            <a:r>
              <a:rPr lang="en-US" altLang="ko-KR" dirty="0"/>
              <a:t>. </a:t>
            </a:r>
          </a:p>
          <a:p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시리얼 모니터로 조도 센서의 값과 </a:t>
            </a:r>
            <a:r>
              <a:rPr lang="ko-KR" altLang="en-US" dirty="0" err="1"/>
              <a:t>피에조</a:t>
            </a:r>
            <a:r>
              <a:rPr lang="ko-KR" altLang="en-US" dirty="0"/>
              <a:t> 스피커의 값</a:t>
            </a:r>
            <a:r>
              <a:rPr lang="en-US" altLang="ko-KR" dirty="0"/>
              <a:t>(pitch)</a:t>
            </a:r>
            <a:r>
              <a:rPr lang="ko-KR" altLang="en-US" dirty="0"/>
              <a:t>을 확인해 본다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14213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1446" y="136524"/>
            <a:ext cx="9001888" cy="10166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Fritzing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cs typeface="Courier New" panose="02070309020205020404" pitchFamily="49" charset="0"/>
              </a:rPr>
              <a:t>조도 센서를 </a:t>
            </a:r>
            <a:r>
              <a:rPr lang="en-US" altLang="ko-KR" dirty="0">
                <a:cs typeface="Courier New" panose="02070309020205020404" pitchFamily="49" charset="0"/>
              </a:rPr>
              <a:t>PULL UP</a:t>
            </a:r>
            <a:r>
              <a:rPr lang="ko-KR" altLang="en-US" dirty="0" err="1">
                <a:cs typeface="Courier New" panose="02070309020205020404" pitchFamily="49" charset="0"/>
              </a:rPr>
              <a:t>으로</a:t>
            </a:r>
            <a:r>
              <a:rPr lang="ko-KR" altLang="en-US" dirty="0">
                <a:cs typeface="Courier New" panose="02070309020205020404" pitchFamily="49" charset="0"/>
              </a:rPr>
              <a:t> 연결</a:t>
            </a:r>
            <a:r>
              <a:rPr lang="en-US" altLang="ko-KR" dirty="0">
                <a:cs typeface="Courier New" panose="02070309020205020404" pitchFamily="49" charset="0"/>
              </a:rPr>
              <a:t>.</a:t>
            </a:r>
            <a:r>
              <a:rPr lang="ko-KR" altLang="en-US" dirty="0">
                <a:cs typeface="Courier New" panose="02070309020205020404" pitchFamily="49" charset="0"/>
              </a:rPr>
              <a:t> </a:t>
            </a:r>
            <a:r>
              <a:rPr lang="en-US" altLang="ko-KR" dirty="0">
                <a:cs typeface="Courier New" panose="02070309020205020404" pitchFamily="49" charset="0"/>
              </a:rPr>
              <a:t>PULL DWON</a:t>
            </a:r>
            <a:r>
              <a:rPr lang="ko-KR" altLang="en-US" dirty="0" err="1">
                <a:cs typeface="Courier New" panose="02070309020205020404" pitchFamily="49" charset="0"/>
              </a:rPr>
              <a:t>으로</a:t>
            </a:r>
            <a:r>
              <a:rPr lang="ko-KR" altLang="en-US" dirty="0">
                <a:cs typeface="Courier New" panose="02070309020205020404" pitchFamily="49" charset="0"/>
              </a:rPr>
              <a:t> 연결하면 센서 값이 반대로 출력 </a:t>
            </a:r>
            <a:endParaRPr lang="en-US" altLang="ko-KR" dirty="0">
              <a:cs typeface="Courier New" panose="02070309020205020404" pitchFamily="49" charset="0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7EF510A-D58C-9A41-A423-917C136870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2" b="4959"/>
          <a:stretch/>
        </p:blipFill>
        <p:spPr>
          <a:xfrm>
            <a:off x="2835796" y="1327238"/>
            <a:ext cx="4113903" cy="539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88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6384" y="469601"/>
            <a:ext cx="8303484" cy="6447919"/>
          </a:xfrm>
          <a:prstGeom prst="rect">
            <a:avLst/>
          </a:prstGeom>
          <a:solidFill>
            <a:schemeClr val="accent4">
              <a:lumMod val="20000"/>
              <a:lumOff val="8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조도센서의 값을 읽어서 </a:t>
            </a:r>
            <a:r>
              <a:rPr lang="ko-KR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피에조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음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(pitch)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으로 출력하기</a:t>
            </a: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7;</a:t>
            </a:r>
          </a:p>
          <a:p>
            <a:endParaRPr lang="en-US" altLang="ko-KR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도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레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미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파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솔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라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시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도</a:t>
            </a: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melody[] = {262, 294, 330, 349, 392, 440, 494, 523};</a:t>
            </a:r>
          </a:p>
          <a:p>
            <a:endParaRPr lang="en-US" altLang="ko-KR" sz="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pinMode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OUTPUT);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Serial.begin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(9600);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altLang="ko-KR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loop() 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light =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analogRead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(A0);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Serial.print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("light: ");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Serial.println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(light);</a:t>
            </a:r>
          </a:p>
          <a:p>
            <a:endParaRPr lang="en-US" altLang="ko-KR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//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아날로그 출력을 음정으로 변환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pitch = map(light, 0, 1023, 0, 3000);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Serial.print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("pitch: ");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Serial.println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(pitch);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tone(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pitch, 50); // 50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은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0.5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초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duration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delay(300);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7FDE1F-1B4A-8544-A108-839A00E3F6FF}"/>
              </a:ext>
            </a:extLst>
          </p:cNvPr>
          <p:cNvSpPr txBox="1"/>
          <p:nvPr/>
        </p:nvSpPr>
        <p:spPr>
          <a:xfrm>
            <a:off x="384132" y="7936"/>
            <a:ext cx="2560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스케치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036385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8215" y="135012"/>
            <a:ext cx="3073277" cy="9079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시리얼 모니터 확인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404E607F-7811-994D-8ABB-F0332D7581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6" r="1543"/>
          <a:stretch/>
        </p:blipFill>
        <p:spPr>
          <a:xfrm>
            <a:off x="1476323" y="714375"/>
            <a:ext cx="6191353" cy="582453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40820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25</a:t>
            </a:fld>
            <a:endParaRPr lang="ko-KR" altLang="en-US"/>
          </a:p>
        </p:txBody>
      </p:sp>
      <p:pic>
        <p:nvPicPr>
          <p:cNvPr id="5" name="그림 4" descr="전자기기이(가) 표시된 사진&#10;&#10;자동 생성된 설명">
            <a:extLst>
              <a:ext uri="{FF2B5EF4-FFF2-40B4-BE49-F238E27FC236}">
                <a16:creationId xmlns:a16="http://schemas.microsoft.com/office/drawing/2014/main" id="{F4EA5274-F658-AC4A-A34E-F76B85F983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08" t="1990" r="-1127"/>
          <a:stretch/>
        </p:blipFill>
        <p:spPr>
          <a:xfrm>
            <a:off x="767433" y="992752"/>
            <a:ext cx="7536595" cy="551196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3738E80-07C7-594F-8A69-5ADAF9B553A5}"/>
              </a:ext>
            </a:extLst>
          </p:cNvPr>
          <p:cNvSpPr/>
          <p:nvPr/>
        </p:nvSpPr>
        <p:spPr>
          <a:xfrm>
            <a:off x="682372" y="373543"/>
            <a:ext cx="1088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실행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3296736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30029" y="240066"/>
            <a:ext cx="8141734" cy="94570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>
                <a:latin typeface="+mj-ea"/>
              </a:rPr>
              <a:t>실습 </a:t>
            </a:r>
            <a:r>
              <a:rPr lang="en-US" altLang="ko-KR" sz="3500" b="1" dirty="0">
                <a:latin typeface="+mj-ea"/>
              </a:rPr>
              <a:t>4: </a:t>
            </a:r>
            <a:r>
              <a:rPr lang="ko-KR" altLang="en-US" sz="3500" b="1" dirty="0">
                <a:latin typeface="+mj-ea"/>
              </a:rPr>
              <a:t>푸시 버튼으로 </a:t>
            </a:r>
            <a:r>
              <a:rPr lang="ko-KR" altLang="en-US" sz="3500" b="1" dirty="0" err="1">
                <a:latin typeface="+mj-ea"/>
              </a:rPr>
              <a:t>피에조</a:t>
            </a:r>
            <a:r>
              <a:rPr lang="ko-KR" altLang="en-US" sz="3500" b="1" dirty="0">
                <a:latin typeface="+mj-ea"/>
              </a:rPr>
              <a:t> </a:t>
            </a:r>
            <a:r>
              <a:rPr lang="ko-KR" altLang="en-US" sz="3500" b="1" dirty="0" err="1">
                <a:latin typeface="+mj-ea"/>
              </a:rPr>
              <a:t>부저</a:t>
            </a:r>
            <a:r>
              <a:rPr lang="ko-KR" altLang="en-US" sz="3500" b="1" dirty="0">
                <a:latin typeface="+mj-ea"/>
              </a:rPr>
              <a:t> </a:t>
            </a:r>
            <a:endParaRPr lang="en-US" altLang="ko-KR" sz="3500" b="1" dirty="0">
              <a:latin typeface="+mj-ea"/>
            </a:endParaRPr>
          </a:p>
          <a:p>
            <a:r>
              <a:rPr lang="en-US" altLang="ko-KR" sz="3500" b="1" dirty="0">
                <a:latin typeface="+mj-ea"/>
              </a:rPr>
              <a:t>          </a:t>
            </a:r>
            <a:r>
              <a:rPr lang="ko-KR" altLang="en-US" sz="3500" b="1" dirty="0">
                <a:latin typeface="+mj-ea"/>
              </a:rPr>
              <a:t>주파수</a:t>
            </a:r>
            <a:r>
              <a:rPr lang="en-US" altLang="ko-KR" sz="3500" b="1" dirty="0">
                <a:latin typeface="+mj-ea"/>
              </a:rPr>
              <a:t>(</a:t>
            </a:r>
            <a:r>
              <a:rPr lang="ko-KR" altLang="en-US" sz="3500" b="1" dirty="0">
                <a:latin typeface="+mj-ea"/>
              </a:rPr>
              <a:t>음</a:t>
            </a:r>
            <a:r>
              <a:rPr lang="en-US" altLang="ko-KR" sz="3500" b="1" dirty="0">
                <a:latin typeface="+mj-ea"/>
              </a:rPr>
              <a:t>)</a:t>
            </a:r>
            <a:r>
              <a:rPr lang="ko-KR" altLang="en-US" sz="3500" b="1" dirty="0">
                <a:latin typeface="+mj-ea"/>
              </a:rPr>
              <a:t> 출력하기 </a:t>
            </a:r>
            <a:endParaRPr lang="en-US" altLang="ko-KR" sz="3500" b="1" dirty="0">
              <a:latin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8650" y="1730224"/>
            <a:ext cx="80309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/>
              <a:t>푸시</a:t>
            </a:r>
            <a:r>
              <a:rPr lang="ko-KR" altLang="en-US" sz="2000" dirty="0"/>
              <a:t> 버튼 </a:t>
            </a:r>
            <a:r>
              <a:rPr lang="en-US" altLang="ko-KR" sz="2000" dirty="0"/>
              <a:t>: PULL DOWN </a:t>
            </a:r>
            <a:r>
              <a:rPr lang="ko-KR" altLang="en-US" sz="2000" dirty="0"/>
              <a:t>회로 사용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/>
              <a:t>pitches.h</a:t>
            </a:r>
            <a:r>
              <a:rPr lang="en-US" altLang="ko-KR" sz="2000" dirty="0"/>
              <a:t> </a:t>
            </a:r>
            <a:r>
              <a:rPr lang="ko-KR" altLang="en-US" sz="2000" dirty="0"/>
              <a:t>파일</a:t>
            </a:r>
            <a:r>
              <a:rPr lang="en-US" altLang="ko-KR" sz="2000" dirty="0"/>
              <a:t> </a:t>
            </a:r>
            <a:r>
              <a:rPr lang="ko-KR" altLang="en-US" sz="2000" dirty="0"/>
              <a:t>사용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준비물 </a:t>
            </a:r>
            <a:r>
              <a:rPr lang="en-US" altLang="ko-KR" sz="2000" dirty="0"/>
              <a:t>:</a:t>
            </a:r>
          </a:p>
          <a:p>
            <a:r>
              <a:rPr lang="ko-KR" altLang="en-US" sz="2000" dirty="0"/>
              <a:t>     </a:t>
            </a:r>
            <a:r>
              <a:rPr lang="ko-KR" altLang="en-US" sz="2000" dirty="0" err="1"/>
              <a:t>아두이노</a:t>
            </a:r>
            <a:r>
              <a:rPr lang="ko-KR" altLang="en-US" sz="2000" dirty="0"/>
              <a:t> </a:t>
            </a:r>
            <a:r>
              <a:rPr lang="en-US" altLang="ko-KR" sz="2000" dirty="0"/>
              <a:t>UNO ,  </a:t>
            </a:r>
            <a:r>
              <a:rPr lang="ko-KR" altLang="en-US" sz="2000" dirty="0" err="1"/>
              <a:t>피에조</a:t>
            </a:r>
            <a:r>
              <a:rPr lang="ko-KR" altLang="en-US" sz="2000" dirty="0"/>
              <a:t> 스피커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푸시</a:t>
            </a:r>
            <a:r>
              <a:rPr lang="ko-KR" altLang="en-US" sz="2000" dirty="0"/>
              <a:t> 버튼</a:t>
            </a:r>
            <a:r>
              <a:rPr lang="en-US" altLang="ko-KR" sz="2000" dirty="0"/>
              <a:t> 1</a:t>
            </a:r>
            <a:r>
              <a:rPr lang="ko-KR" altLang="en-US" sz="2000" dirty="0"/>
              <a:t>개</a:t>
            </a:r>
            <a:r>
              <a:rPr lang="en-US" altLang="ko-KR" sz="2000" dirty="0"/>
              <a:t>, </a:t>
            </a:r>
            <a:r>
              <a:rPr lang="ko-KR" altLang="en-US" sz="2000" dirty="0"/>
              <a:t>저항 </a:t>
            </a:r>
            <a:r>
              <a:rPr lang="en-US" altLang="ko-KR" sz="2000" dirty="0"/>
              <a:t>1</a:t>
            </a:r>
            <a:r>
              <a:rPr lang="ko-KR" altLang="en-US" sz="2000" dirty="0"/>
              <a:t>개</a:t>
            </a:r>
            <a:r>
              <a:rPr lang="en-US" altLang="ko-KR" sz="2000" dirty="0"/>
              <a:t>(10K),</a:t>
            </a:r>
          </a:p>
          <a:p>
            <a:r>
              <a:rPr lang="en-US" altLang="ko-KR" sz="2000" dirty="0"/>
              <a:t>     </a:t>
            </a:r>
            <a:r>
              <a:rPr lang="ko-KR" altLang="en-US" sz="2000" dirty="0" err="1"/>
              <a:t>브레드</a:t>
            </a:r>
            <a:r>
              <a:rPr lang="ko-KR" altLang="en-US" sz="2000" dirty="0"/>
              <a:t> 보드</a:t>
            </a:r>
            <a:r>
              <a:rPr lang="en-US" altLang="ko-KR" sz="2000" dirty="0"/>
              <a:t>, </a:t>
            </a:r>
            <a:r>
              <a:rPr lang="ko-KR" altLang="en-US" sz="2000" dirty="0"/>
              <a:t>점퍼 케이블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시리얼</a:t>
            </a:r>
            <a:r>
              <a:rPr lang="en-US" altLang="ko-KR" sz="2000" dirty="0"/>
              <a:t> </a:t>
            </a:r>
            <a:r>
              <a:rPr lang="ko-KR" altLang="en-US" sz="2000" dirty="0"/>
              <a:t>모니터로 </a:t>
            </a:r>
            <a:r>
              <a:rPr lang="ko-KR" altLang="en-US" sz="2000" dirty="0" err="1"/>
              <a:t>푸시</a:t>
            </a:r>
            <a:r>
              <a:rPr lang="ko-KR" altLang="en-US" sz="2000" dirty="0"/>
              <a:t> 버튼을 </a:t>
            </a:r>
            <a:r>
              <a:rPr lang="en-US" altLang="ko-KR" sz="2000" dirty="0"/>
              <a:t>ON/OFF </a:t>
            </a:r>
            <a:r>
              <a:rPr lang="ko-KR" altLang="en-US" sz="2000" dirty="0" err="1"/>
              <a:t>할때</a:t>
            </a:r>
            <a:r>
              <a:rPr lang="ko-KR" altLang="en-US" sz="2000" dirty="0"/>
              <a:t> 출력 값을 확인 해보자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PULL DOWN </a:t>
            </a:r>
            <a:r>
              <a:rPr lang="ko-KR" altLang="en-US" sz="2000" dirty="0"/>
              <a:t>회로 이므로 초기상태</a:t>
            </a:r>
            <a:r>
              <a:rPr lang="en-US" altLang="ko-KR" sz="2000" dirty="0"/>
              <a:t>(OFF)  </a:t>
            </a:r>
            <a:r>
              <a:rPr lang="ko-KR" altLang="en-US" sz="2000" dirty="0"/>
              <a:t>일 때 </a:t>
            </a:r>
            <a:r>
              <a:rPr lang="en-US" altLang="ko-KR" sz="2000" dirty="0"/>
              <a:t>LOW(0) </a:t>
            </a:r>
            <a:r>
              <a:rPr lang="ko-KR" altLang="en-US" sz="2000" dirty="0"/>
              <a:t>출력 </a:t>
            </a:r>
            <a:r>
              <a:rPr lang="en-US" altLang="ko-KR" sz="2000" dirty="0"/>
              <a:t>: </a:t>
            </a:r>
            <a:r>
              <a:rPr lang="ko-KR" altLang="en-US" sz="2000" dirty="0"/>
              <a:t>음 출력 </a:t>
            </a:r>
            <a:r>
              <a:rPr lang="en-US" altLang="ko-KR" sz="2000" dirty="0"/>
              <a:t>OFF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 </a:t>
            </a:r>
            <a:r>
              <a:rPr lang="ko-KR" altLang="en-US" sz="2000" dirty="0"/>
              <a:t>버튼을 누르면 </a:t>
            </a:r>
            <a:r>
              <a:rPr lang="en-US" altLang="ko-KR" sz="2000" dirty="0"/>
              <a:t>ON </a:t>
            </a:r>
            <a:r>
              <a:rPr lang="ko-KR" altLang="en-US" sz="2000" dirty="0"/>
              <a:t>상태로 변경되어 </a:t>
            </a:r>
            <a:r>
              <a:rPr lang="en-US" altLang="ko-KR" sz="2000" dirty="0"/>
              <a:t>HIGH(1) </a:t>
            </a:r>
            <a:r>
              <a:rPr lang="ko-KR" altLang="en-US" sz="2000" dirty="0"/>
              <a:t>출력 </a:t>
            </a:r>
            <a:r>
              <a:rPr lang="en-US" altLang="ko-KR" sz="2000" dirty="0"/>
              <a:t>: </a:t>
            </a:r>
            <a:r>
              <a:rPr lang="ko-KR" altLang="en-US" sz="2000" dirty="0"/>
              <a:t>음 출력 </a:t>
            </a:r>
            <a:r>
              <a:rPr lang="en-US" altLang="ko-KR" sz="2000" dirty="0"/>
              <a:t>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618506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8215" y="135012"/>
            <a:ext cx="2242024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Fritzing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prstClr val="black"/>
                </a:solidFill>
                <a:cs typeface="Courier New" panose="02070309020205020404" pitchFamily="49" charset="0"/>
              </a:rPr>
              <a:t>PULL DOWN</a:t>
            </a:r>
            <a:r>
              <a:rPr lang="ko-KR" altLang="en-US" dirty="0">
                <a:solidFill>
                  <a:prstClr val="black"/>
                </a:solidFill>
                <a:cs typeface="Courier New" panose="02070309020205020404" pitchFamily="49" charset="0"/>
              </a:rPr>
              <a:t> </a:t>
            </a:r>
            <a:r>
              <a:rPr lang="ko-KR" alt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ko-KR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3" b="4213"/>
          <a:stretch/>
        </p:blipFill>
        <p:spPr>
          <a:xfrm>
            <a:off x="2610239" y="1162703"/>
            <a:ext cx="4292705" cy="569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945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69" y="957817"/>
            <a:ext cx="7441462" cy="558109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16727B-2DD5-2E46-840D-1CEED06A0038}"/>
              </a:ext>
            </a:extLst>
          </p:cNvPr>
          <p:cNvSpPr/>
          <p:nvPr/>
        </p:nvSpPr>
        <p:spPr>
          <a:xfrm>
            <a:off x="682372" y="373543"/>
            <a:ext cx="1088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실행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440684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11092" y="433164"/>
            <a:ext cx="8261433" cy="6424836"/>
          </a:xfrm>
          <a:prstGeom prst="rect">
            <a:avLst/>
          </a:prstGeom>
          <a:solidFill>
            <a:schemeClr val="accent4">
              <a:lumMod val="20000"/>
              <a:lumOff val="8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pitches.h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notes = NOTE_C5; // DO</a:t>
            </a: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7;</a:t>
            </a: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8;</a:t>
            </a:r>
          </a:p>
          <a:p>
            <a:endParaRPr lang="en-US" altLang="ko-KR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setup() {  // </a:t>
            </a:r>
            <a:r>
              <a:rPr lang="ko-KR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푸시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버튼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pin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설정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pinMode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INPUT);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Serial.begin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(9600);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altLang="ko-KR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loop() 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// </a:t>
            </a:r>
            <a:r>
              <a:rPr lang="ko-KR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푸시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버튼의 값 읽기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swValue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//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시리얼 모니터로 출력 확인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Serial.println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swValue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//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스위치의 값이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HIGH(1)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이면 음 출력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// PULL DOWN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저항이므로 버튼을 누르면 값이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HIGH(1)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로 변경됨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if(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swValue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== HIGH) 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tone(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notes, 50);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// 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음 하나를 출력하고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0.7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초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delay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delay(700);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66B5AC-7351-4F4F-BFF3-8BB2694DA7E2}"/>
              </a:ext>
            </a:extLst>
          </p:cNvPr>
          <p:cNvSpPr txBox="1"/>
          <p:nvPr/>
        </p:nvSpPr>
        <p:spPr>
          <a:xfrm>
            <a:off x="511092" y="0"/>
            <a:ext cx="2560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스케치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66986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23849" y="307523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err="1">
                <a:latin typeface="+mj-ea"/>
              </a:rPr>
              <a:t>피에조</a:t>
            </a:r>
            <a:r>
              <a:rPr lang="ko-KR" altLang="en-US" b="1" dirty="0">
                <a:latin typeface="+mj-ea"/>
              </a:rPr>
              <a:t> </a:t>
            </a:r>
            <a:r>
              <a:rPr lang="ko-KR" altLang="en-US" b="1" dirty="0" err="1">
                <a:latin typeface="+mj-ea"/>
              </a:rPr>
              <a:t>부저</a:t>
            </a:r>
            <a:r>
              <a:rPr lang="ko-KR" altLang="en-US" b="1">
                <a:latin typeface="+mj-ea"/>
              </a:rPr>
              <a:t>  </a:t>
            </a:r>
            <a:endParaRPr lang="ko-KR" altLang="en-US" b="1" dirty="0">
              <a:latin typeface="+mj-ea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C72716EA-CB87-DC4A-B7B8-CE5EDFAEF00E}"/>
              </a:ext>
            </a:extLst>
          </p:cNvPr>
          <p:cNvSpPr txBox="1">
            <a:spLocks/>
          </p:cNvSpPr>
          <p:nvPr/>
        </p:nvSpPr>
        <p:spPr>
          <a:xfrm>
            <a:off x="491923" y="1140021"/>
            <a:ext cx="8160153" cy="3414692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/>
              <a:t>전기적 신호를  이용해 소리를 내는 부품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수동 부조</a:t>
            </a:r>
            <a:endParaRPr lang="en-US" altLang="ko-KR" dirty="0"/>
          </a:p>
          <a:p>
            <a:pPr lvl="1">
              <a:lnSpc>
                <a:spcPct val="120000"/>
              </a:lnSpc>
            </a:pPr>
            <a:r>
              <a:rPr lang="ko-KR" altLang="en-US" dirty="0"/>
              <a:t>내장된 회로가 있어 </a:t>
            </a:r>
            <a:r>
              <a:rPr lang="ko-KR" altLang="en-US" dirty="0" err="1"/>
              <a:t>아두이노에서</a:t>
            </a:r>
            <a:r>
              <a:rPr lang="ko-KR" altLang="en-US" dirty="0"/>
              <a:t> </a:t>
            </a:r>
            <a:r>
              <a:rPr lang="en-US" altLang="ko-KR" dirty="0"/>
              <a:t>tone(),</a:t>
            </a:r>
            <a:r>
              <a:rPr lang="ko-KR" altLang="en-US" dirty="0"/>
              <a:t> </a:t>
            </a:r>
            <a:r>
              <a:rPr lang="en-US" altLang="ko-KR" dirty="0" err="1"/>
              <a:t>noTone</a:t>
            </a:r>
            <a:r>
              <a:rPr lang="en-US" altLang="ko-KR" dirty="0"/>
              <a:t>() </a:t>
            </a:r>
            <a:r>
              <a:rPr lang="ko-KR" altLang="en-US" dirty="0"/>
              <a:t>함수를 이용하여 </a:t>
            </a:r>
            <a:endParaRPr lang="en-US" altLang="ko-KR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en-US" altLang="ko-KR" b="1" dirty="0"/>
              <a:t>     </a:t>
            </a:r>
            <a:r>
              <a:rPr lang="ko-KR" altLang="en-US" b="1" dirty="0"/>
              <a:t>다양한 주파수</a:t>
            </a:r>
            <a:r>
              <a:rPr lang="en-US" altLang="ko-KR" b="1" dirty="0"/>
              <a:t>(31~65535)</a:t>
            </a:r>
            <a:r>
              <a:rPr lang="ko-KR" altLang="en-US" b="1" dirty="0"/>
              <a:t>에 맞는 </a:t>
            </a:r>
            <a:r>
              <a:rPr lang="ko-KR" altLang="en-US" b="1" dirty="0" err="1"/>
              <a:t>부저</a:t>
            </a:r>
            <a:r>
              <a:rPr lang="ko-KR" altLang="en-US" b="1" dirty="0"/>
              <a:t> 소리를 제어</a:t>
            </a:r>
            <a:r>
              <a:rPr lang="ko-KR" altLang="en-US" dirty="0"/>
              <a:t>할 수 있다</a:t>
            </a:r>
            <a:r>
              <a:rPr lang="en-US" altLang="ko-KR" dirty="0"/>
              <a:t>. </a:t>
            </a:r>
            <a:endParaRPr lang="ko-KR" altLang="en-US" dirty="0"/>
          </a:p>
          <a:p>
            <a:pPr>
              <a:lnSpc>
                <a:spcPct val="170000"/>
              </a:lnSpc>
            </a:pPr>
            <a:r>
              <a:rPr lang="ko-KR" altLang="en-US" dirty="0"/>
              <a:t>능동 </a:t>
            </a:r>
            <a:r>
              <a:rPr lang="ko-KR" altLang="en-US" dirty="0" err="1"/>
              <a:t>부저</a:t>
            </a:r>
            <a:r>
              <a:rPr lang="ko-KR" altLang="en-US" dirty="0"/>
              <a:t> </a:t>
            </a:r>
            <a:endParaRPr lang="en-US" altLang="ko-KR" dirty="0"/>
          </a:p>
          <a:p>
            <a:pPr lvl="1">
              <a:lnSpc>
                <a:spcPct val="120000"/>
              </a:lnSpc>
            </a:pPr>
            <a:r>
              <a:rPr lang="en-US" altLang="ko-KR" dirty="0"/>
              <a:t> </a:t>
            </a:r>
            <a:r>
              <a:rPr lang="ko-KR" altLang="en-US" dirty="0"/>
              <a:t>전기 신호에 따라 소리를 내지 않고</a:t>
            </a:r>
            <a:r>
              <a:rPr lang="en-US" altLang="ko-KR" dirty="0"/>
              <a:t>,</a:t>
            </a:r>
            <a:r>
              <a:rPr lang="ko-KR" altLang="en-US" dirty="0"/>
              <a:t> 주파수를 만들어 전류를 흘려주</a:t>
            </a:r>
            <a:endParaRPr lang="en-US" altLang="ko-KR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ko-KR" altLang="en-US" dirty="0"/>
              <a:t>     면 그 </a:t>
            </a:r>
            <a:r>
              <a:rPr lang="ko-KR" altLang="en-US" b="1" dirty="0"/>
              <a:t>주파수 대로 단순한 소리 출력 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</a:p>
          <a:p>
            <a:pPr lvl="1">
              <a:lnSpc>
                <a:spcPct val="120000"/>
              </a:lnSpc>
            </a:pPr>
            <a:endParaRPr lang="en-US" altLang="ko-KR" dirty="0"/>
          </a:p>
          <a:p>
            <a:pPr lvl="1">
              <a:lnSpc>
                <a:spcPct val="150000"/>
              </a:lnSpc>
            </a:pP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931D63-25ED-2040-8F7F-B3F617460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643" y="4714233"/>
            <a:ext cx="1937328" cy="17333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A9F2B39-F753-F544-8D48-DC4FE6EFE1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245" y="4413201"/>
            <a:ext cx="2820457" cy="21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741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8215" y="135012"/>
            <a:ext cx="6480107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시리얼 모니터 확인</a:t>
            </a:r>
            <a:endParaRPr lang="en-US" altLang="ko-KR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PULL DOWN </a:t>
            </a:r>
            <a:r>
              <a:rPr lang="ko-KR" altLang="en-US" sz="2000" dirty="0"/>
              <a:t>이므로 버튼을 누르면  </a:t>
            </a:r>
            <a:r>
              <a:rPr lang="en-US" altLang="ko-KR" sz="2000" dirty="0"/>
              <a:t>HIGH(1)</a:t>
            </a:r>
            <a:r>
              <a:rPr lang="ko-KR" altLang="en-US" sz="2000" dirty="0"/>
              <a:t>로 변경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31CFF392-4AA3-A74E-9992-1A4D53C201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" t="7065"/>
          <a:stretch/>
        </p:blipFill>
        <p:spPr>
          <a:xfrm>
            <a:off x="2009058" y="1120112"/>
            <a:ext cx="5125883" cy="560136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476284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30029" y="240067"/>
            <a:ext cx="7749121" cy="696818"/>
          </a:xfrm>
          <a:prstGeom prst="rect">
            <a:avLst/>
          </a:prstGeom>
        </p:spPr>
        <p:txBody>
          <a:bodyPr>
            <a:normAutofit fontScale="82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500" b="1" dirty="0">
                <a:latin typeface="+mj-ea"/>
              </a:rPr>
              <a:t>실습 </a:t>
            </a:r>
            <a:r>
              <a:rPr lang="en-US" altLang="ko-KR" sz="3500" b="1" dirty="0">
                <a:latin typeface="+mj-ea"/>
              </a:rPr>
              <a:t>5: </a:t>
            </a:r>
            <a:r>
              <a:rPr lang="ko-KR" altLang="en-US" sz="3500" b="1" dirty="0" err="1">
                <a:latin typeface="+mj-ea"/>
              </a:rPr>
              <a:t>피에조</a:t>
            </a:r>
            <a:r>
              <a:rPr lang="ko-KR" altLang="en-US" sz="3500" b="1" dirty="0">
                <a:latin typeface="+mj-ea"/>
              </a:rPr>
              <a:t> </a:t>
            </a:r>
            <a:r>
              <a:rPr lang="ko-KR" altLang="en-US" sz="3500" b="1" dirty="0" err="1">
                <a:latin typeface="+mj-ea"/>
              </a:rPr>
              <a:t>부저로</a:t>
            </a:r>
            <a:r>
              <a:rPr lang="ko-KR" altLang="en-US" sz="3500" b="1" dirty="0">
                <a:latin typeface="+mj-ea"/>
              </a:rPr>
              <a:t> 미니 피아노 만들기</a:t>
            </a:r>
            <a:endParaRPr lang="en-US" altLang="ko-KR" sz="3500" b="1" dirty="0">
              <a:latin typeface="+mj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850" y="3159359"/>
            <a:ext cx="4761477" cy="31969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0029" y="843939"/>
            <a:ext cx="8281499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PULL DOWN </a:t>
            </a:r>
            <a:r>
              <a:rPr lang="ko-KR" altLang="en-US" dirty="0"/>
              <a:t>저항 사용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pitches.h</a:t>
            </a:r>
            <a:r>
              <a:rPr lang="en-US" altLang="ko-KR" dirty="0"/>
              <a:t> </a:t>
            </a:r>
            <a:r>
              <a:rPr lang="ko-KR" altLang="en-US" dirty="0"/>
              <a:t>파일</a:t>
            </a:r>
            <a:r>
              <a:rPr lang="en-US" altLang="ko-KR" dirty="0"/>
              <a:t> </a:t>
            </a:r>
            <a:r>
              <a:rPr lang="ko-KR" altLang="en-US" dirty="0"/>
              <a:t>사용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준비물</a:t>
            </a:r>
            <a:endParaRPr lang="en-US" altLang="ko-KR" dirty="0"/>
          </a:p>
          <a:p>
            <a:r>
              <a:rPr lang="ko-KR" altLang="en-US" dirty="0"/>
              <a:t>     </a:t>
            </a: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UNO ,  </a:t>
            </a:r>
            <a:r>
              <a:rPr lang="ko-KR" altLang="en-US" dirty="0" err="1"/>
              <a:t>피에조</a:t>
            </a:r>
            <a:r>
              <a:rPr lang="ko-KR" altLang="en-US" dirty="0"/>
              <a:t> 스피커</a:t>
            </a:r>
            <a:r>
              <a:rPr lang="en-US" altLang="ko-KR" dirty="0"/>
              <a:t>, </a:t>
            </a:r>
            <a:r>
              <a:rPr lang="ko-KR" altLang="en-US" dirty="0" err="1"/>
              <a:t>푸시</a:t>
            </a:r>
            <a:r>
              <a:rPr lang="ko-KR" altLang="en-US" dirty="0"/>
              <a:t> 버튼</a:t>
            </a:r>
            <a:r>
              <a:rPr lang="en-US" altLang="ko-KR" dirty="0"/>
              <a:t>(Switch), </a:t>
            </a:r>
            <a:r>
              <a:rPr lang="ko-KR" altLang="en-US" dirty="0"/>
              <a:t>저항 </a:t>
            </a:r>
            <a:r>
              <a:rPr lang="en-US" altLang="ko-KR" dirty="0"/>
              <a:t>3</a:t>
            </a:r>
            <a:r>
              <a:rPr lang="ko-KR" altLang="en-US" dirty="0"/>
              <a:t>개</a:t>
            </a:r>
            <a:r>
              <a:rPr lang="en-US" altLang="ko-KR" dirty="0"/>
              <a:t>(10K),</a:t>
            </a:r>
          </a:p>
          <a:p>
            <a:r>
              <a:rPr lang="en-US" altLang="ko-KR" dirty="0"/>
              <a:t>     </a:t>
            </a:r>
            <a:r>
              <a:rPr lang="ko-KR" altLang="en-US" dirty="0" err="1"/>
              <a:t>브레드</a:t>
            </a:r>
            <a:r>
              <a:rPr lang="ko-KR" altLang="en-US" dirty="0"/>
              <a:t> 보드</a:t>
            </a:r>
            <a:r>
              <a:rPr lang="en-US" altLang="ko-KR" dirty="0"/>
              <a:t>, </a:t>
            </a:r>
            <a:r>
              <a:rPr lang="ko-KR" altLang="en-US" dirty="0"/>
              <a:t>점퍼 케이블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88044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8215" y="135012"/>
            <a:ext cx="2280240" cy="1060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Fritzing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cs typeface="Courier New" panose="02070309020205020404" pitchFamily="49" charset="0"/>
              </a:rPr>
              <a:t>PULL DOWN</a:t>
            </a:r>
            <a:r>
              <a:rPr lang="ko-KR" altLang="en-US" sz="2000" dirty="0">
                <a:cs typeface="Courier New" panose="02070309020205020404" pitchFamily="49" charset="0"/>
              </a:rPr>
              <a:t> </a:t>
            </a:r>
            <a:endParaRPr lang="en-US" altLang="ko-KR" sz="2000" dirty="0">
              <a:cs typeface="Courier New" panose="02070309020205020404" pitchFamily="49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9"/>
          <a:stretch/>
        </p:blipFill>
        <p:spPr>
          <a:xfrm>
            <a:off x="2411730" y="1238620"/>
            <a:ext cx="4841588" cy="561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549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33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99" y="1153569"/>
            <a:ext cx="74676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3434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41282" y="673667"/>
            <a:ext cx="8261435" cy="5997796"/>
          </a:xfrm>
          <a:prstGeom prst="rect">
            <a:avLst/>
          </a:prstGeom>
          <a:solidFill>
            <a:schemeClr val="accent4">
              <a:lumMod val="20000"/>
              <a:lumOff val="80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"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pitches.h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7;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bts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[] = {8, 9, 10}; // Switch Pin 3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개</a:t>
            </a:r>
            <a:endParaRPr lang="en-US" altLang="ko-KR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notes[] = {NOTE_C5, NOTE_D5, NOTE_F5};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주파수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개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도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레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미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  <a:endParaRPr lang="ko-KR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for(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&lt;3;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++) { // for 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문에 따라 푸시 버튼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pin 3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개 설정 </a:t>
            </a:r>
            <a:endParaRPr lang="en-US" altLang="ko-KR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pinMode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bts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INPUT);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en-US" altLang="ko-KR" sz="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void loop() {</a:t>
            </a:r>
            <a:endParaRPr lang="en-US" altLang="ko-KR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for(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&lt;3;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if(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bts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]) == HIGH)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tone(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notes[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], 100); // 0.1</a:t>
            </a:r>
            <a:r>
              <a:rPr lang="ko-KR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초동안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출력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delay(100);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noTone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piezoPin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 // </a:t>
            </a:r>
            <a:r>
              <a:rPr lang="ko-KR" alt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피에조</a:t>
            </a: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출력 멈춤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ko-KR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A4A857-6338-5042-9C02-B0BFF590BB77}"/>
              </a:ext>
            </a:extLst>
          </p:cNvPr>
          <p:cNvSpPr txBox="1"/>
          <p:nvPr/>
        </p:nvSpPr>
        <p:spPr>
          <a:xfrm>
            <a:off x="441282" y="136524"/>
            <a:ext cx="2560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스케치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6666206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35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749"/>
          <a:stretch/>
        </p:blipFill>
        <p:spPr>
          <a:xfrm>
            <a:off x="1364975" y="792222"/>
            <a:ext cx="6581553" cy="592925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4DD7E18-66D6-0843-A997-097D46C2C353}"/>
              </a:ext>
            </a:extLst>
          </p:cNvPr>
          <p:cNvSpPr/>
          <p:nvPr/>
        </p:nvSpPr>
        <p:spPr>
          <a:xfrm>
            <a:off x="1214000" y="235319"/>
            <a:ext cx="1088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실행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89701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C72716EA-CB87-DC4A-B7B8-CE5EDFAEF00E}"/>
              </a:ext>
            </a:extLst>
          </p:cNvPr>
          <p:cNvSpPr txBox="1">
            <a:spLocks/>
          </p:cNvSpPr>
          <p:nvPr/>
        </p:nvSpPr>
        <p:spPr>
          <a:xfrm>
            <a:off x="121560" y="325870"/>
            <a:ext cx="8160099" cy="164337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</a:pPr>
            <a:r>
              <a:rPr lang="ko-KR" altLang="en-US" dirty="0" err="1"/>
              <a:t>피에조</a:t>
            </a:r>
            <a:r>
              <a:rPr lang="ko-KR" altLang="en-US" dirty="0"/>
              <a:t> 효과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r>
              <a:rPr lang="ko-KR" altLang="en-US" dirty="0"/>
              <a:t>특정 물질에 전기적 신호를  주면 늘었다 줄었다 하는 현상</a:t>
            </a:r>
            <a:endParaRPr lang="en-US" altLang="ko-KR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/>
          </a:p>
          <a:p>
            <a:pPr lvl="1">
              <a:lnSpc>
                <a:spcPct val="150000"/>
              </a:lnSpc>
            </a:pPr>
            <a:endParaRPr lang="en-US" altLang="ko-KR" dirty="0"/>
          </a:p>
        </p:txBody>
      </p:sp>
      <p:pic>
        <p:nvPicPr>
          <p:cNvPr id="7" name="그림 6" descr="개체이(가) 표시된 사진&#10;&#10;자동 생성된 설명">
            <a:extLst>
              <a:ext uri="{FF2B5EF4-FFF2-40B4-BE49-F238E27FC236}">
                <a16:creationId xmlns:a16="http://schemas.microsoft.com/office/drawing/2014/main" id="{97FF47B6-CAFD-5148-916F-DB7898121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123" y="4676462"/>
            <a:ext cx="6255448" cy="1937226"/>
          </a:xfrm>
          <a:prstGeom prst="rect">
            <a:avLst/>
          </a:prstGeom>
        </p:spPr>
      </p:pic>
      <p:pic>
        <p:nvPicPr>
          <p:cNvPr id="10" name="그림 9" descr="클립아트이(가) 표시된 사진&#10;&#10;자동 생성된 설명">
            <a:extLst>
              <a:ext uri="{FF2B5EF4-FFF2-40B4-BE49-F238E27FC236}">
                <a16:creationId xmlns:a16="http://schemas.microsoft.com/office/drawing/2014/main" id="{50BFAB5A-E317-5C42-BE78-2CD7C16BB0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25" y="1708995"/>
            <a:ext cx="5119536" cy="202531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164DE14-7172-D048-95C4-3E2B276E0BE5}"/>
              </a:ext>
            </a:extLst>
          </p:cNvPr>
          <p:cNvSpPr/>
          <p:nvPr/>
        </p:nvSpPr>
        <p:spPr>
          <a:xfrm>
            <a:off x="60779" y="3885170"/>
            <a:ext cx="9022441" cy="586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err="1"/>
              <a:t>피에조</a:t>
            </a:r>
            <a:r>
              <a:rPr lang="ko-KR" altLang="en-US" sz="2400" dirty="0"/>
              <a:t> 효과를 이용해 판을 진동시켜 소리를 낸다</a:t>
            </a:r>
            <a:r>
              <a:rPr lang="en-US" altLang="ko-KR" sz="2400" dirty="0"/>
              <a:t>.</a:t>
            </a:r>
            <a:r>
              <a:rPr lang="ko-KR" alt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7455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23849" y="307523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>
                <a:latin typeface="+mj-ea"/>
              </a:rPr>
              <a:t>Ardunio</a:t>
            </a:r>
            <a:r>
              <a:rPr lang="en-US" altLang="ko-KR" b="1" dirty="0">
                <a:latin typeface="+mj-ea"/>
              </a:rPr>
              <a:t> </a:t>
            </a:r>
            <a:r>
              <a:rPr lang="ko-KR" altLang="en-US" b="1" dirty="0">
                <a:latin typeface="+mj-ea"/>
              </a:rPr>
              <a:t>함수</a:t>
            </a: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487900" y="1103033"/>
            <a:ext cx="8417490" cy="5253318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b="1" i="1" dirty="0"/>
              <a:t>tone(pin, </a:t>
            </a:r>
            <a:r>
              <a:rPr lang="en-US" altLang="ko-KR" b="1" i="1" dirty="0" err="1"/>
              <a:t>freq</a:t>
            </a:r>
            <a:r>
              <a:rPr lang="en-US" altLang="ko-KR" b="1" i="1" dirty="0"/>
              <a:t>, duration)</a:t>
            </a:r>
          </a:p>
          <a:p>
            <a:pPr lvl="1">
              <a:lnSpc>
                <a:spcPct val="100000"/>
              </a:lnSpc>
            </a:pPr>
            <a:r>
              <a:rPr lang="en-US" altLang="ko-KR" i="1" dirty="0"/>
              <a:t>pin : </a:t>
            </a:r>
            <a:r>
              <a:rPr lang="ko-KR" altLang="en-US" dirty="0"/>
              <a:t>스피커에 연결된 디지털 핀 번호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i="1" dirty="0" err="1"/>
              <a:t>freq</a:t>
            </a:r>
            <a:r>
              <a:rPr lang="en-US" altLang="ko-KR" i="1" dirty="0"/>
              <a:t> : </a:t>
            </a:r>
            <a:r>
              <a:rPr lang="ko-KR" altLang="en-US" dirty="0"/>
              <a:t>주파수</a:t>
            </a:r>
            <a:r>
              <a:rPr lang="en-US" altLang="ko-KR" dirty="0"/>
              <a:t>(</a:t>
            </a:r>
            <a:r>
              <a:rPr lang="ko-KR" altLang="en-US" dirty="0"/>
              <a:t>범위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31</a:t>
            </a:r>
            <a:r>
              <a:rPr lang="ko-KR" altLang="en-US" dirty="0"/>
              <a:t> </a:t>
            </a:r>
            <a:r>
              <a:rPr lang="en-US" altLang="ko-KR" dirty="0"/>
              <a:t>~</a:t>
            </a:r>
            <a:r>
              <a:rPr lang="ko-KR" altLang="en-US" dirty="0"/>
              <a:t> </a:t>
            </a:r>
            <a:r>
              <a:rPr lang="en-US" altLang="ko-KR" dirty="0"/>
              <a:t>65535)</a:t>
            </a:r>
          </a:p>
          <a:p>
            <a:pPr lvl="1">
              <a:lnSpc>
                <a:spcPct val="100000"/>
              </a:lnSpc>
            </a:pPr>
            <a:r>
              <a:rPr lang="en-US" altLang="ko-KR" i="1" dirty="0"/>
              <a:t>duration : </a:t>
            </a:r>
            <a:r>
              <a:rPr lang="en-US" altLang="ko-KR" dirty="0"/>
              <a:t>(</a:t>
            </a:r>
            <a:r>
              <a:rPr lang="ko-KR" altLang="en-US" dirty="0"/>
              <a:t>옵션</a:t>
            </a:r>
            <a:r>
              <a:rPr lang="en-US" altLang="ko-KR" dirty="0"/>
              <a:t>)</a:t>
            </a:r>
            <a:r>
              <a:rPr lang="ko-KR" altLang="en-US" dirty="0"/>
              <a:t> 음의 지속 시간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b="1" i="1" dirty="0" err="1"/>
              <a:t>noTone</a:t>
            </a:r>
            <a:r>
              <a:rPr lang="en-US" altLang="ko-KR" b="1" i="1" dirty="0"/>
              <a:t>(pin)</a:t>
            </a:r>
          </a:p>
          <a:p>
            <a:pPr lvl="1">
              <a:lnSpc>
                <a:spcPct val="100000"/>
              </a:lnSpc>
            </a:pPr>
            <a:r>
              <a:rPr lang="ko-KR" altLang="en-US" dirty="0"/>
              <a:t>스피커의 음 발생 중단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주의사항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3</a:t>
            </a:r>
            <a:r>
              <a:rPr lang="ko-KR" altLang="en-US" dirty="0"/>
              <a:t>번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11</a:t>
            </a:r>
            <a:r>
              <a:rPr lang="ko-KR" altLang="en-US" dirty="0"/>
              <a:t>번 핀의 </a:t>
            </a:r>
            <a:r>
              <a:rPr lang="en-US" altLang="ko-KR" dirty="0"/>
              <a:t>PWM</a:t>
            </a:r>
            <a:r>
              <a:rPr lang="ko-KR" altLang="en-US" dirty="0"/>
              <a:t>이 정상적으로 동작되지 않음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ko-KR" altLang="en-US" dirty="0"/>
              <a:t>한번에 하나의 주파수만 발생할 수 있으며</a:t>
            </a:r>
            <a:r>
              <a:rPr lang="en-US" altLang="ko-KR" dirty="0"/>
              <a:t>,</a:t>
            </a:r>
            <a:r>
              <a:rPr lang="ko-KR" altLang="en-US" dirty="0"/>
              <a:t> 여러 핀에 </a:t>
            </a:r>
            <a:endParaRPr lang="en-US" altLang="ko-KR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ko-KR" altLang="en-US" dirty="0"/>
              <a:t>   동시에 다른 음을 발생 시킬 수 없다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ko-KR" altLang="en-US" dirty="0"/>
              <a:t>참고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" altLang="ko-KR" dirty="0">
                <a:hlinkClick r:id="rId2"/>
              </a:rPr>
              <a:t>https://www.arduino.cc/reference/en/language/functions/advanced-io/tone/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99166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8215" y="135012"/>
            <a:ext cx="6767943" cy="1247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err="1"/>
              <a:t>pitches.h</a:t>
            </a:r>
            <a:r>
              <a:rPr lang="en-US" altLang="ko-KR" sz="2400" dirty="0"/>
              <a:t> </a:t>
            </a:r>
            <a:r>
              <a:rPr lang="ko-KR" altLang="en-US" sz="2400" dirty="0"/>
              <a:t>파일</a:t>
            </a:r>
            <a:r>
              <a:rPr lang="en-US" altLang="ko-KR" sz="2400" dirty="0"/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아두이노에서는</a:t>
            </a:r>
            <a:r>
              <a:rPr lang="ko-KR" altLang="en-US" dirty="0"/>
              <a:t> 음의 주파수를 모아 놓은 헤드 화일 제공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IDE</a:t>
            </a:r>
            <a:r>
              <a:rPr lang="ko-KR" altLang="en-US" dirty="0"/>
              <a:t>에서 파일</a:t>
            </a:r>
            <a:r>
              <a:rPr lang="en-US" altLang="ko-KR" dirty="0"/>
              <a:t>-&gt;</a:t>
            </a:r>
            <a:r>
              <a:rPr lang="ko-KR" altLang="en-US" dirty="0"/>
              <a:t>예제</a:t>
            </a:r>
            <a:r>
              <a:rPr lang="en-US" altLang="ko-KR" dirty="0"/>
              <a:t>-&gt;02.Digital-&gt;</a:t>
            </a:r>
            <a:r>
              <a:rPr lang="en-US" altLang="ko-KR" dirty="0" err="1"/>
              <a:t>toneMelody</a:t>
            </a:r>
            <a:r>
              <a:rPr lang="en-US" altLang="ko-KR" dirty="0"/>
              <a:t> </a:t>
            </a:r>
            <a:r>
              <a:rPr lang="ko-KR" altLang="en-US" dirty="0"/>
              <a:t>선택</a:t>
            </a:r>
            <a:endParaRPr lang="en-US" altLang="ko-KR" dirty="0"/>
          </a:p>
        </p:txBody>
      </p: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F10F3BC7-9A78-6A47-A13F-C7DAC8674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310" y="1597306"/>
            <a:ext cx="6569584" cy="504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45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00441" y="480826"/>
            <a:ext cx="83431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/>
              <a:t>C:\Users\</a:t>
            </a:r>
            <a:r>
              <a:rPr lang="ko-KR" altLang="en-US" dirty="0"/>
              <a:t>사용자명</a:t>
            </a:r>
            <a:r>
              <a:rPr lang="en-US" altLang="ko-KR" dirty="0"/>
              <a:t>\</a:t>
            </a:r>
            <a:r>
              <a:rPr lang="en" altLang="ko-KR" dirty="0"/>
              <a:t>Documents\Arduino\music </a:t>
            </a:r>
            <a:r>
              <a:rPr lang="ko-KR" altLang="en-US" dirty="0"/>
              <a:t>폴더에 </a:t>
            </a:r>
            <a:r>
              <a:rPr lang="en-US" altLang="ko-KR" dirty="0" err="1"/>
              <a:t>pitches.h</a:t>
            </a:r>
            <a:r>
              <a:rPr lang="ko-KR" altLang="en-US" dirty="0" err="1"/>
              <a:t>를</a:t>
            </a:r>
            <a:r>
              <a:rPr lang="ko-KR" altLang="en-US" dirty="0"/>
              <a:t> 복사하여 사용</a:t>
            </a:r>
            <a:endParaRPr lang="en-US" altLang="ko-KR" dirty="0"/>
          </a:p>
          <a:p>
            <a:r>
              <a:rPr lang="ko-KR" altLang="en-US" dirty="0"/>
              <a:t>    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7C51574-DCAF-374D-8AA5-7D8F1280F7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" r="1"/>
          <a:stretch/>
        </p:blipFill>
        <p:spPr>
          <a:xfrm>
            <a:off x="2080191" y="1127157"/>
            <a:ext cx="5165561" cy="555685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81047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23849" y="501649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+mj-ea"/>
              </a:rPr>
              <a:t>아두이노</a:t>
            </a:r>
            <a:r>
              <a:rPr lang="ko-KR" altLang="en-US" sz="2400" dirty="0">
                <a:latin typeface="+mj-ea"/>
              </a:rPr>
              <a:t> </a:t>
            </a:r>
            <a:r>
              <a:rPr lang="ko-KR" altLang="en-US" sz="2400" dirty="0" err="1">
                <a:latin typeface="+mj-ea"/>
              </a:rPr>
              <a:t>피에조</a:t>
            </a:r>
            <a:r>
              <a:rPr lang="ko-KR" altLang="en-US" sz="2400" dirty="0">
                <a:latin typeface="+mj-ea"/>
              </a:rPr>
              <a:t> </a:t>
            </a:r>
            <a:r>
              <a:rPr lang="ko-KR" altLang="en-US" sz="2400" dirty="0" err="1">
                <a:latin typeface="+mj-ea"/>
              </a:rPr>
              <a:t>부저</a:t>
            </a:r>
            <a:r>
              <a:rPr lang="ko-KR" altLang="en-US" sz="2400" dirty="0">
                <a:latin typeface="+mj-ea"/>
              </a:rPr>
              <a:t> 주파수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5663"/>
            <a:ext cx="9144000" cy="502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004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23849" y="501649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j-ea"/>
              </a:rPr>
              <a:t>음악 연주 </a:t>
            </a:r>
            <a:r>
              <a:rPr lang="en-US" altLang="ko-KR" sz="2400" dirty="0">
                <a:latin typeface="+mj-ea"/>
              </a:rPr>
              <a:t>:</a:t>
            </a:r>
            <a:r>
              <a:rPr lang="ko-KR" altLang="en-US" sz="2400" dirty="0">
                <a:latin typeface="+mj-ea"/>
              </a:rPr>
              <a:t> </a:t>
            </a:r>
            <a:r>
              <a:rPr lang="ko-KR" altLang="en-US" sz="2400" dirty="0" err="1">
                <a:latin typeface="+mj-ea"/>
              </a:rPr>
              <a:t>학교종이</a:t>
            </a:r>
            <a:r>
              <a:rPr lang="ko-KR" altLang="en-US" sz="2400" dirty="0">
                <a:latin typeface="+mj-ea"/>
              </a:rPr>
              <a:t> </a:t>
            </a:r>
            <a:r>
              <a:rPr lang="ko-KR" altLang="en-US" sz="2400" dirty="0" err="1">
                <a:latin typeface="+mj-ea"/>
              </a:rPr>
              <a:t>땡땡땡</a:t>
            </a:r>
            <a:r>
              <a:rPr lang="ko-KR" altLang="en-US" sz="2400" dirty="0">
                <a:latin typeface="+mj-ea"/>
              </a:rPr>
              <a:t>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6DBC3C8-D6AE-F445-9225-6826A3882A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" b="16501"/>
          <a:stretch/>
        </p:blipFill>
        <p:spPr>
          <a:xfrm>
            <a:off x="91440" y="1381754"/>
            <a:ext cx="9052560" cy="34188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613FF8-06DA-664B-90E1-9D0404C9415F}"/>
              </a:ext>
            </a:extLst>
          </p:cNvPr>
          <p:cNvSpPr txBox="1"/>
          <p:nvPr/>
        </p:nvSpPr>
        <p:spPr>
          <a:xfrm>
            <a:off x="-80010" y="4745996"/>
            <a:ext cx="9217588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900" b="1" spc="-300" dirty="0">
                <a:latin typeface="Courier New" panose="02070309020205020404" pitchFamily="49" charset="0"/>
                <a:cs typeface="Courier New" panose="02070309020205020404" pitchFamily="49" charset="0"/>
              </a:rPr>
              <a:t>{G,G,A,A,G,G,E,G,G,E,E,D,G,G,A,A,G,G,E,G,E,D,E,C}</a:t>
            </a:r>
            <a:endParaRPr kumimoji="1" lang="ko-KR" altLang="en-US" sz="2900" b="1" spc="-300" dirty="0"/>
          </a:p>
        </p:txBody>
      </p:sp>
    </p:spTree>
    <p:extLst>
      <p:ext uri="{BB962C8B-B14F-4D97-AF65-F5344CB8AC3E}">
        <p14:creationId xmlns:p14="http://schemas.microsoft.com/office/powerpoint/2010/main" val="173377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24622</TotalTime>
  <Words>1699</Words>
  <Application>Microsoft Macintosh PowerPoint</Application>
  <PresentationFormat>화면 슬라이드 쇼(4:3)</PresentationFormat>
  <Paragraphs>296</Paragraphs>
  <Slides>35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1" baseType="lpstr">
      <vt:lpstr>맑은 고딕</vt:lpstr>
      <vt:lpstr>Arial</vt:lpstr>
      <vt:lpstr>Calibri</vt:lpstr>
      <vt:lpstr>Calibri Light</vt:lpstr>
      <vt:lpstr>Courier New</vt:lpstr>
      <vt:lpstr>Office 테마</vt:lpstr>
      <vt:lpstr>사물인터넷(IoT)  프로그래밍 기초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사물인터넷(IoT)</dc:title>
  <dc:creator>Windows 사용자</dc:creator>
  <cp:lastModifiedBy>김종현</cp:lastModifiedBy>
  <cp:revision>393</cp:revision>
  <cp:lastPrinted>2019-03-22T07:19:52Z</cp:lastPrinted>
  <dcterms:created xsi:type="dcterms:W3CDTF">2019-02-21T14:11:08Z</dcterms:created>
  <dcterms:modified xsi:type="dcterms:W3CDTF">2019-04-15T04:12:53Z</dcterms:modified>
</cp:coreProperties>
</file>